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4"/>
  </p:notesMasterIdLst>
  <p:sldIdLst>
    <p:sldId id="257" r:id="rId2"/>
    <p:sldId id="279" r:id="rId3"/>
    <p:sldId id="258" r:id="rId4"/>
    <p:sldId id="270" r:id="rId5"/>
    <p:sldId id="272" r:id="rId6"/>
    <p:sldId id="271" r:id="rId7"/>
    <p:sldId id="277" r:id="rId8"/>
    <p:sldId id="274" r:id="rId9"/>
    <p:sldId id="276" r:id="rId10"/>
    <p:sldId id="273" r:id="rId11"/>
    <p:sldId id="275" r:id="rId12"/>
    <p:sldId id="278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315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κεφαλίδας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EFE7BD-05C3-4F02-9B33-F7EE2EC366AD}" type="datetimeFigureOut">
              <a:rPr lang="el-GR" smtClean="0"/>
              <a:t>7/9/2017</a:t>
            </a:fld>
            <a:endParaRPr lang="el-GR"/>
          </a:p>
        </p:txBody>
      </p:sp>
      <p:sp>
        <p:nvSpPr>
          <p:cNvPr id="4" name="Θέση εικόνας διαφάνειας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Θέση σημειώσεων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l-GR"/>
              <a:t>Στυλ υποδείγματος κειμένου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B0707C-BA84-4337-9705-02650D48E66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57099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C70004-F34C-4943-9098-0EA44D826C6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046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05439-CDC9-4EB4-8C09-F4A3D75F7F5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6022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B7A8E-CD92-401A-9C0B-1C3F13D81077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0220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B596D-95F2-4725-85C2-5FB6F2D2F0F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092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02F49-1245-4E21-B23D-119015DF0B4D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052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FACA5A-9869-4FF9-85DD-0D2750C8F7F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1673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05A44C-395E-42C4-8FB6-6F8176BA4D5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1945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D6B10-1899-45A9-9B46-B4521A52098B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37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F6913-30F3-48A0-A527-99E41BA96BA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730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CCFC58-634A-4E8A-9223-B685EF1CC34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1187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8CBD77-6954-40D6-BF6E-7BDAD2DDB6E1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5300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D084B-9129-4691-B792-340F165078A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t>9/7/2017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944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3714" y="436730"/>
            <a:ext cx="6858000" cy="5872589"/>
          </a:xfrm>
        </p:spPr>
        <p:txBody>
          <a:bodyPr>
            <a:normAutofit/>
          </a:bodyPr>
          <a:lstStyle/>
          <a:p>
            <a:r>
              <a:rPr lang="fr-FR" sz="2400" b="1" dirty="0" err="1"/>
              <a:t>Euromines</a:t>
            </a:r>
            <a:r>
              <a:rPr lang="fr-FR" sz="2400" b="1" dirty="0"/>
              <a:t> </a:t>
            </a:r>
            <a:r>
              <a:rPr lang="fr-FR" sz="2400" b="1" dirty="0" err="1"/>
              <a:t>Magnesite</a:t>
            </a:r>
            <a:r>
              <a:rPr lang="fr-FR" sz="2400" b="1" dirty="0"/>
              <a:t> </a:t>
            </a:r>
            <a:r>
              <a:rPr lang="fr-FR" sz="2400" b="1" dirty="0" err="1"/>
              <a:t>Producers</a:t>
            </a:r>
            <a:r>
              <a:rPr lang="fr-FR" sz="2400" b="1" dirty="0"/>
              <a:t> </a:t>
            </a:r>
            <a:r>
              <a:rPr lang="fr-FR" sz="2400" b="1" dirty="0" err="1"/>
              <a:t>Assembly</a:t>
            </a:r>
            <a:r>
              <a:rPr lang="fr-FR" sz="2400" b="1" dirty="0"/>
              <a:t> </a:t>
            </a:r>
            <a:br>
              <a:rPr lang="fr-FR" sz="2400" b="1" dirty="0"/>
            </a:br>
            <a:r>
              <a:rPr lang="fr-FR" sz="2400" b="1" dirty="0"/>
              <a:t>Brussels, Sept </a:t>
            </a:r>
            <a:r>
              <a:rPr lang="fr-FR" sz="2400" b="1"/>
              <a:t>7 ’17</a:t>
            </a:r>
            <a:r>
              <a:rPr lang="fr-FR" sz="2800" b="1" dirty="0"/>
              <a:t/>
            </a:r>
            <a:br>
              <a:rPr lang="fr-FR" sz="2800" b="1" dirty="0"/>
            </a:br>
            <a:endParaRPr lang="en-US" sz="28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908720"/>
            <a:ext cx="6858000" cy="3600399"/>
          </a:xfrm>
        </p:spPr>
        <p:txBody>
          <a:bodyPr>
            <a:normAutofit fontScale="92500" lnSpcReduction="10000"/>
          </a:bodyPr>
          <a:lstStyle/>
          <a:p>
            <a:endParaRPr lang="en-GB" sz="3200" b="1" dirty="0"/>
          </a:p>
          <a:p>
            <a:endParaRPr lang="en-US" sz="3200" b="1" dirty="0"/>
          </a:p>
          <a:p>
            <a:r>
              <a:rPr lang="en-US" sz="3900" b="1" dirty="0"/>
              <a:t>Recent Chinese Mineral Policies </a:t>
            </a:r>
          </a:p>
          <a:p>
            <a:r>
              <a:rPr lang="en-US" sz="3900" b="1" dirty="0"/>
              <a:t>Focus on Magnesite</a:t>
            </a:r>
          </a:p>
          <a:p>
            <a:endParaRPr lang="en-US" sz="3600" b="1" dirty="0"/>
          </a:p>
          <a:p>
            <a:r>
              <a:rPr lang="en-US" sz="2800" b="1" dirty="0"/>
              <a:t>Vasili Nicoletopoulos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</a:p>
          <a:p>
            <a:r>
              <a:rPr lang="en-US" sz="2800" b="1" dirty="0">
                <a:solidFill>
                  <a:srgbClr val="FF0000"/>
                </a:solidFill>
                <a:cs typeface="Times New Roman" panose="02020603050405020304" pitchFamily="18" charset="0"/>
              </a:rPr>
              <a:t>Natural Resources PC</a:t>
            </a:r>
          </a:p>
        </p:txBody>
      </p:sp>
    </p:spTree>
    <p:extLst>
      <p:ext uri="{BB962C8B-B14F-4D97-AF65-F5344CB8AC3E}">
        <p14:creationId xmlns:p14="http://schemas.microsoft.com/office/powerpoint/2010/main" val="24733388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3634"/>
          </a:xfrm>
        </p:spPr>
        <p:txBody>
          <a:bodyPr/>
          <a:lstStyle/>
          <a:p>
            <a:pPr algn="ctr"/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…Other results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268762"/>
            <a:ext cx="7886700" cy="55892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000" dirty="0"/>
              <a:t>Some capacity comes back on: </a:t>
            </a:r>
          </a:p>
          <a:p>
            <a:pPr marL="508000"/>
            <a:r>
              <a:rPr lang="en-US" sz="2600" dirty="0" err="1"/>
              <a:t>Yingkou</a:t>
            </a:r>
            <a:r>
              <a:rPr lang="en-US" sz="2600" dirty="0"/>
              <a:t> High Technology to partially switch to produce </a:t>
            </a:r>
            <a:r>
              <a:rPr lang="en-US" sz="2600" dirty="0" err="1"/>
              <a:t>efm</a:t>
            </a:r>
            <a:r>
              <a:rPr lang="en-US" sz="2600" dirty="0"/>
              <a:t>, </a:t>
            </a:r>
            <a:r>
              <a:rPr lang="en-US" sz="2400" i="1" dirty="0"/>
              <a:t>AM, July 19 ’17</a:t>
            </a:r>
          </a:p>
          <a:p>
            <a:pPr marL="508000"/>
            <a:r>
              <a:rPr lang="en-US" sz="2600" dirty="0"/>
              <a:t>Hartley newly opens 1 high purity magnesia calcining kiln, </a:t>
            </a:r>
            <a:r>
              <a:rPr lang="en-US" sz="2400" i="1" dirty="0"/>
              <a:t>AM, July 19 ’17</a:t>
            </a:r>
          </a:p>
          <a:p>
            <a:pPr marL="508000"/>
            <a:r>
              <a:rPr lang="en-US" sz="2600" dirty="0" err="1"/>
              <a:t>Haicheng</a:t>
            </a:r>
            <a:r>
              <a:rPr lang="en-US" sz="2600" dirty="0"/>
              <a:t> </a:t>
            </a:r>
            <a:r>
              <a:rPr lang="en-US" sz="2600" dirty="0" err="1"/>
              <a:t>Hongda</a:t>
            </a:r>
            <a:r>
              <a:rPr lang="en-US" sz="2600" dirty="0"/>
              <a:t> Refractory resumes production of </a:t>
            </a:r>
            <a:r>
              <a:rPr lang="en-US" sz="2600" dirty="0" err="1"/>
              <a:t>dbm</a:t>
            </a:r>
            <a:r>
              <a:rPr lang="en-US" sz="2600" dirty="0"/>
              <a:t> and </a:t>
            </a:r>
            <a:r>
              <a:rPr lang="en-US" sz="2600" dirty="0" err="1"/>
              <a:t>ccm</a:t>
            </a:r>
            <a:r>
              <a:rPr lang="en-US" sz="2600" dirty="0"/>
              <a:t>, </a:t>
            </a:r>
            <a:r>
              <a:rPr lang="en-US" sz="2400" i="1" dirty="0"/>
              <a:t>Asian Metal, June 2 ’17</a:t>
            </a:r>
          </a:p>
          <a:p>
            <a:pPr marL="508000"/>
            <a:r>
              <a:rPr lang="en-US" sz="2600" dirty="0" err="1"/>
              <a:t>Haicheng</a:t>
            </a:r>
            <a:r>
              <a:rPr lang="en-US" sz="2600" dirty="0"/>
              <a:t> Magnesite Refractory obtains 10t of explosive, </a:t>
            </a:r>
            <a:r>
              <a:rPr lang="en-US" sz="2400" i="1" dirty="0"/>
              <a:t>AM, Aug 10 ‘17</a:t>
            </a:r>
          </a:p>
          <a:p>
            <a:pPr marL="508000"/>
            <a:r>
              <a:rPr lang="en-US" sz="2600" dirty="0" err="1"/>
              <a:t>Puyang</a:t>
            </a:r>
            <a:r>
              <a:rPr lang="en-US" sz="2600" dirty="0"/>
              <a:t> Refractories ups H1 profits but warns of more disruptions, </a:t>
            </a:r>
            <a:r>
              <a:rPr lang="en-US" sz="2400" i="1" dirty="0"/>
              <a:t>IM, Aug 16 ’17</a:t>
            </a:r>
          </a:p>
          <a:p>
            <a:pPr marL="0" indent="0">
              <a:buNone/>
            </a:pPr>
            <a:r>
              <a:rPr lang="en-US" sz="3000" dirty="0"/>
              <a:t>And new projects start up:</a:t>
            </a:r>
          </a:p>
          <a:p>
            <a:pPr marL="508000"/>
            <a:r>
              <a:rPr lang="en-US" sz="2600" dirty="0"/>
              <a:t>First </a:t>
            </a:r>
            <a:r>
              <a:rPr lang="en-US" sz="2600" dirty="0" err="1"/>
              <a:t>efm</a:t>
            </a:r>
            <a:r>
              <a:rPr lang="en-US" sz="2600" dirty="0"/>
              <a:t> production line in Northwest completed in </a:t>
            </a:r>
            <a:r>
              <a:rPr lang="en-US" sz="2600" dirty="0" err="1"/>
              <a:t>Jinta</a:t>
            </a:r>
            <a:r>
              <a:rPr lang="en-US" sz="2600" dirty="0"/>
              <a:t>, 70k </a:t>
            </a:r>
            <a:r>
              <a:rPr lang="en-US" sz="2600" dirty="0" err="1"/>
              <a:t>ccm</a:t>
            </a:r>
            <a:r>
              <a:rPr lang="en-US" sz="2600" dirty="0"/>
              <a:t> via flotation + 50k </a:t>
            </a:r>
            <a:r>
              <a:rPr lang="en-US" sz="2600" dirty="0" err="1"/>
              <a:t>efm</a:t>
            </a:r>
            <a:r>
              <a:rPr lang="en-US" sz="2600" dirty="0"/>
              <a:t>, </a:t>
            </a:r>
            <a:r>
              <a:rPr lang="en-US" sz="2400" i="1" dirty="0"/>
              <a:t>AM, Aug 17 ’17</a:t>
            </a:r>
          </a:p>
          <a:p>
            <a:pPr marL="0" indent="0">
              <a:buNone/>
            </a:pPr>
            <a:r>
              <a:rPr lang="en-US" sz="3000" dirty="0"/>
              <a:t>Nationalization and/or forced consolidation a-la-rare earths could follow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>
              <a:buFont typeface="Wingdings" panose="05000000000000000000" pitchFamily="2" charset="2"/>
              <a:buChar char="Ø"/>
            </a:pPr>
            <a:endParaRPr lang="en-US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24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223653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8601B41-C193-47F0-9B0C-DD2E5E88A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solidFill>
                  <a:prstClr val="black"/>
                </a:solidFill>
                <a:latin typeface="Calibri" panose="020F0502020204030204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0167019-6DB9-40A3-8ACD-B2F2CC06F2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The phrase ‘this time it’s different’ has been used many times --- BUT, ‘this time it might </a:t>
            </a:r>
            <a:r>
              <a:rPr lang="en-US" i="1" dirty="0"/>
              <a:t>really</a:t>
            </a:r>
            <a:r>
              <a:rPr lang="en-US" dirty="0"/>
              <a:t> be different’ </a:t>
            </a:r>
            <a:r>
              <a:rPr lang="en-US" dirty="0">
                <a:sym typeface="Wingdings" panose="05000000000000000000" pitchFamily="2" charset="2"/>
              </a:rPr>
              <a:t></a:t>
            </a:r>
            <a:r>
              <a:rPr lang="en-US" dirty="0"/>
              <a:t> </a:t>
            </a:r>
          </a:p>
          <a:p>
            <a:r>
              <a:rPr lang="en-US" dirty="0"/>
              <a:t>China currently trying hard to do two things together</a:t>
            </a:r>
          </a:p>
          <a:p>
            <a:pPr marL="739775">
              <a:tabLst>
                <a:tab pos="739775" algn="l"/>
              </a:tabLst>
            </a:pPr>
            <a:r>
              <a:rPr lang="en-US" dirty="0"/>
              <a:t>address their tremendous environmental problems</a:t>
            </a:r>
          </a:p>
          <a:p>
            <a:pPr marL="739775">
              <a:tabLst>
                <a:tab pos="739775" algn="l"/>
              </a:tabLst>
            </a:pPr>
            <a:r>
              <a:rPr lang="en-US" dirty="0"/>
              <a:t>become one of the world leaders</a:t>
            </a:r>
            <a:endParaRPr lang="el-GR" dirty="0"/>
          </a:p>
          <a:p>
            <a:pPr marL="739775">
              <a:tabLst>
                <a:tab pos="739775" algn="l"/>
              </a:tabLst>
            </a:pPr>
            <a:r>
              <a:rPr lang="en-US" dirty="0" err="1"/>
              <a:t>eg</a:t>
            </a:r>
            <a:r>
              <a:rPr lang="en-US" dirty="0"/>
              <a:t>. will promote cross-border green bond flows and green finance investment</a:t>
            </a:r>
            <a:r>
              <a:rPr lang="el-GR" dirty="0"/>
              <a:t>, </a:t>
            </a:r>
            <a:r>
              <a:rPr lang="en-US" dirty="0"/>
              <a:t>top central bank official  Sept 4</a:t>
            </a:r>
          </a:p>
          <a:p>
            <a:pPr marL="231775" indent="-231775"/>
            <a:r>
              <a:rPr lang="en-US" dirty="0">
                <a:solidFill>
                  <a:srgbClr val="FF0000"/>
                </a:solidFill>
              </a:rPr>
              <a:t>Many years ago in a </a:t>
            </a:r>
            <a:r>
              <a:rPr lang="en-US" dirty="0" err="1">
                <a:solidFill>
                  <a:srgbClr val="FF0000"/>
                </a:solidFill>
              </a:rPr>
              <a:t>Euromines</a:t>
            </a:r>
            <a:r>
              <a:rPr lang="en-US" dirty="0">
                <a:solidFill>
                  <a:srgbClr val="FF0000"/>
                </a:solidFill>
              </a:rPr>
              <a:t> Conference in Shanghai, a Chinese official answered me in public, angrily: </a:t>
            </a:r>
            <a:r>
              <a:rPr lang="en-US" i="1" dirty="0">
                <a:solidFill>
                  <a:srgbClr val="FF0000"/>
                </a:solidFill>
              </a:rPr>
              <a:t>‘we will keep polluting until we get to your level of development!’ </a:t>
            </a:r>
            <a:r>
              <a:rPr lang="en-US" dirty="0">
                <a:solidFill>
                  <a:srgbClr val="FF0000"/>
                </a:solidFill>
              </a:rPr>
              <a:t>Now they are getting there fast, but meanwhile they have first hit the </a:t>
            </a:r>
            <a:r>
              <a:rPr lang="en-US">
                <a:solidFill>
                  <a:srgbClr val="FF0000"/>
                </a:solidFill>
              </a:rPr>
              <a:t>environmental bottleneck </a:t>
            </a:r>
            <a:r>
              <a:rPr lang="en-US" dirty="0">
                <a:solidFill>
                  <a:srgbClr val="FF0000"/>
                </a:solidFill>
                <a:sym typeface="Wingdings" panose="05000000000000000000" pitchFamily="2" charset="2"/>
              </a:rPr>
              <a:t>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BF46BAC2-A05D-4FC4-8A57-178EFB81E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54FBBA8-6DDF-47CA-AA6E-49BCF8F223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62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8FA110-1163-4D72-983A-EBE892EFDA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4165600" indent="0">
              <a:buNone/>
            </a:pPr>
            <a:r>
              <a:rPr lang="en-US" dirty="0"/>
              <a:t>Thank you very much</a:t>
            </a:r>
          </a:p>
          <a:p>
            <a:pPr marL="4165600" indent="0">
              <a:buNone/>
            </a:pPr>
            <a:endParaRPr lang="en-US" dirty="0"/>
          </a:p>
          <a:p>
            <a:pPr marL="4165600" indent="0">
              <a:buNone/>
            </a:pPr>
            <a:r>
              <a:rPr lang="en-US" dirty="0"/>
              <a:t>Vasili Nicoletopoulos</a:t>
            </a:r>
          </a:p>
          <a:p>
            <a:pPr marL="4165600" indent="0">
              <a:buNone/>
            </a:pPr>
            <a:r>
              <a:rPr lang="en-US" b="1" dirty="0">
                <a:solidFill>
                  <a:srgbClr val="FF0000"/>
                </a:solidFill>
              </a:rPr>
              <a:t>Natural Resources PC</a:t>
            </a:r>
          </a:p>
          <a:p>
            <a:pPr marL="4165600" indent="0">
              <a:buNone/>
            </a:pPr>
            <a:r>
              <a:rPr lang="en-US" sz="2400" dirty="0"/>
              <a:t>Publisher of ‘Weekly Report on China news’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5C679CF5-03A8-48BF-9F9D-26023A71A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C559ACC1-B38C-4D73-BBC4-EDF7D5892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0024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072574A-412F-4FDD-82D4-71456C968F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+mn-lt"/>
              </a:rPr>
              <a:t>Background: China’s economy today, </a:t>
            </a:r>
            <a:r>
              <a:rPr lang="en-US" sz="2400" b="1" dirty="0">
                <a:latin typeface="+mn-lt"/>
              </a:rPr>
              <a:t>FT 9 ‘17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xmlns="" id="{FE98CD38-287C-4C4C-B235-6C9CD428C0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11760" y="1339754"/>
            <a:ext cx="4046189" cy="4985138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2236CBDF-3648-42CC-B10D-C16AF3481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2436366E-F3BB-49C7-A433-1CC882B47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02437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6 targets of modern Chinese mineral policy </a:t>
            </a:r>
            <a:endParaRPr lang="el-GR" sz="3200" b="1" dirty="0">
              <a:latin typeface="+mn-lt"/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24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Θέση περιεχομένου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/>
              <a:t>1. </a:t>
            </a:r>
            <a:r>
              <a:rPr lang="en-GB" sz="2600" b="1" dirty="0"/>
              <a:t>Protect the</a:t>
            </a:r>
            <a:r>
              <a:rPr lang="en-GB" sz="2600" dirty="0"/>
              <a:t> </a:t>
            </a:r>
            <a:r>
              <a:rPr lang="en-GB" sz="2600" b="1" dirty="0"/>
              <a:t>environment </a:t>
            </a:r>
            <a:r>
              <a:rPr lang="en-GB" sz="2600" dirty="0"/>
              <a:t>focusing on</a:t>
            </a:r>
          </a:p>
          <a:p>
            <a:pPr marL="682625"/>
            <a:r>
              <a:rPr lang="en-GB" sz="2600" dirty="0"/>
              <a:t>air pollution</a:t>
            </a:r>
          </a:p>
          <a:p>
            <a:pPr marL="682625"/>
            <a:r>
              <a:rPr lang="en-GB" sz="2600" dirty="0"/>
              <a:t>GHG emissions, incl. plan for national ETS </a:t>
            </a:r>
          </a:p>
          <a:p>
            <a:pPr marL="682625"/>
            <a:r>
              <a:rPr lang="en-GB" sz="2600" dirty="0"/>
              <a:t>H&amp;S</a:t>
            </a:r>
          </a:p>
          <a:p>
            <a:pPr marL="0" indent="0">
              <a:buNone/>
            </a:pPr>
            <a:r>
              <a:rPr lang="en-GB" sz="2600" b="1" dirty="0"/>
              <a:t>2. Save energy &amp; increase resource efficiency</a:t>
            </a:r>
          </a:p>
          <a:p>
            <a:pPr marL="0" indent="0">
              <a:buNone/>
            </a:pPr>
            <a:r>
              <a:rPr lang="en-GB" sz="2600" b="1" dirty="0"/>
              <a:t>3. Combat tax evasion</a:t>
            </a:r>
            <a:r>
              <a:rPr lang="en-GB" sz="2600" dirty="0"/>
              <a:t>: VAT, smuggling, other</a:t>
            </a:r>
          </a:p>
          <a:p>
            <a:pPr marL="0" indent="0">
              <a:buNone/>
            </a:pPr>
            <a:r>
              <a:rPr lang="en-GB" sz="2600" b="1" dirty="0"/>
              <a:t>4. Reduce overcapacities</a:t>
            </a:r>
            <a:r>
              <a:rPr lang="en-GB" sz="2600" dirty="0"/>
              <a:t>, an issue brought about by the EU, the US etc</a:t>
            </a:r>
          </a:p>
          <a:p>
            <a:pPr marL="0" indent="0">
              <a:buNone/>
            </a:pPr>
            <a:r>
              <a:rPr lang="en-GB" sz="2600" b="1" dirty="0"/>
              <a:t>5. Comply with WTO rules </a:t>
            </a:r>
            <a:r>
              <a:rPr lang="en-GB" sz="2600" dirty="0"/>
              <a:t>as measures address </a:t>
            </a:r>
            <a:r>
              <a:rPr lang="en-GB" sz="2600" u="sng" dirty="0"/>
              <a:t>production</a:t>
            </a:r>
          </a:p>
          <a:p>
            <a:pPr marL="0" indent="0">
              <a:buNone/>
            </a:pPr>
            <a:r>
              <a:rPr lang="en-GB" sz="2600" b="1" dirty="0"/>
              <a:t>6</a:t>
            </a:r>
            <a:r>
              <a:rPr lang="en-GB" sz="2600" dirty="0"/>
              <a:t>…and, indirectly, </a:t>
            </a:r>
            <a:r>
              <a:rPr lang="en-US" sz="2600" b="1" dirty="0"/>
              <a:t>End era of cheap Chinese minerals</a:t>
            </a:r>
            <a:endParaRPr lang="en-GB" sz="2600" b="1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694924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Means employed in 2017</a:t>
            </a:r>
            <a:endParaRPr lang="el-GR" sz="3200" b="1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268760"/>
            <a:ext cx="7886700" cy="4908203"/>
          </a:xfrm>
        </p:spPr>
        <p:txBody>
          <a:bodyPr>
            <a:normAutofit fontScale="85000" lnSpcReduction="20000"/>
          </a:bodyPr>
          <a:lstStyle/>
          <a:p>
            <a:endParaRPr lang="en-US" dirty="0"/>
          </a:p>
          <a:p>
            <a:r>
              <a:rPr lang="en-US" dirty="0"/>
              <a:t>Rigid &amp; repeated inspections, so far up to twice per region</a:t>
            </a:r>
            <a:endParaRPr lang="el-GR" dirty="0"/>
          </a:p>
          <a:p>
            <a:r>
              <a:rPr lang="en-US" dirty="0"/>
              <a:t>Forbidding mining, banning use of explosives</a:t>
            </a:r>
            <a:endParaRPr lang="el-GR" dirty="0"/>
          </a:p>
          <a:p>
            <a:r>
              <a:rPr lang="en-US" dirty="0"/>
              <a:t>Temporary [and permanent?] shutting down of mines and of burning plants, especially the small, non-complying ones</a:t>
            </a:r>
            <a:endParaRPr lang="el-GR" dirty="0"/>
          </a:p>
          <a:p>
            <a:r>
              <a:rPr lang="en-US" dirty="0"/>
              <a:t>Switching from ‘reflection’ to ‘shaft’ kilns for </a:t>
            </a:r>
            <a:r>
              <a:rPr lang="en-US" dirty="0" err="1"/>
              <a:t>ccm</a:t>
            </a:r>
            <a:r>
              <a:rPr lang="en-US" dirty="0"/>
              <a:t> &gt; 18 m3 effective volume [</a:t>
            </a:r>
            <a:r>
              <a:rPr lang="en-US" dirty="0" err="1"/>
              <a:t>ev</a:t>
            </a:r>
            <a:r>
              <a:rPr lang="en-US" dirty="0"/>
              <a:t>]; and from ‘standing’ to ‘rotary’ kilns for </a:t>
            </a:r>
            <a:r>
              <a:rPr lang="en-US" dirty="0" err="1"/>
              <a:t>dbm</a:t>
            </a:r>
            <a:r>
              <a:rPr lang="en-US" dirty="0"/>
              <a:t> &gt;30 m3 </a:t>
            </a:r>
            <a:r>
              <a:rPr lang="en-US" dirty="0" err="1"/>
              <a:t>ev</a:t>
            </a:r>
            <a:r>
              <a:rPr lang="en-US" dirty="0"/>
              <a:t>; eliminating </a:t>
            </a:r>
            <a:r>
              <a:rPr lang="en-US" dirty="0" err="1"/>
              <a:t>efm</a:t>
            </a:r>
            <a:r>
              <a:rPr lang="en-US" dirty="0"/>
              <a:t> furnaces &lt;1400 KVA</a:t>
            </a:r>
          </a:p>
          <a:p>
            <a:r>
              <a:rPr lang="en-US" dirty="0"/>
              <a:t>Installing filters in ore processing &amp; burning operations</a:t>
            </a:r>
          </a:p>
          <a:p>
            <a:r>
              <a:rPr lang="en-US" dirty="0"/>
              <a:t>In some case, substituting coal for natural gas</a:t>
            </a:r>
          </a:p>
          <a:p>
            <a:r>
              <a:rPr lang="en-US" dirty="0"/>
              <a:t>National environmental tax ‘to end era of cheap Chinese minerals’</a:t>
            </a:r>
            <a:r>
              <a:rPr lang="en-US" i="1" dirty="0"/>
              <a:t>, </a:t>
            </a:r>
            <a:r>
              <a:rPr lang="en-US" sz="2100" i="1" dirty="0"/>
              <a:t>IM, June 30 ’17. </a:t>
            </a:r>
            <a:r>
              <a:rPr lang="en-US" dirty="0"/>
              <a:t>This substitutes the current local fee</a:t>
            </a:r>
          </a:p>
          <a:p>
            <a:r>
              <a:rPr lang="en-US" dirty="0"/>
              <a:t>Tax evasion clampdown leads to wave of arrests, </a:t>
            </a:r>
            <a:r>
              <a:rPr lang="en-US" sz="2100" i="1" dirty="0"/>
              <a:t>IM, Aug 14 ‘17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24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9890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Market results</a:t>
            </a:r>
            <a:endParaRPr lang="el-GR" sz="3200" b="1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Pressure on producers to use </a:t>
            </a:r>
            <a:r>
              <a:rPr lang="en-US" b="1" dirty="0"/>
              <a:t>all</a:t>
            </a:r>
            <a:r>
              <a:rPr lang="en-US" dirty="0"/>
              <a:t> raw mag, eliminating selective mining</a:t>
            </a:r>
          </a:p>
          <a:p>
            <a:r>
              <a:rPr lang="en-US" dirty="0"/>
              <a:t>Shortages </a:t>
            </a:r>
          </a:p>
          <a:p>
            <a:r>
              <a:rPr lang="en-US" dirty="0"/>
              <a:t>Buyers’ uncertainty -- and even panic </a:t>
            </a:r>
          </a:p>
          <a:p>
            <a:r>
              <a:rPr lang="en-US" dirty="0"/>
              <a:t>Price increases</a:t>
            </a:r>
          </a:p>
          <a:p>
            <a:r>
              <a:rPr lang="en-US" dirty="0"/>
              <a:t>Reduction of capacity…</a:t>
            </a:r>
          </a:p>
          <a:p>
            <a:r>
              <a:rPr lang="en-US" dirty="0"/>
              <a:t>…but some operations come back on line, plus…</a:t>
            </a:r>
          </a:p>
          <a:p>
            <a:r>
              <a:rPr lang="en-US" dirty="0"/>
              <a:t>…New, modern, plants are </a:t>
            </a:r>
            <a:r>
              <a:rPr lang="en-US" dirty="0" smtClean="0"/>
              <a:t>inaugurated</a:t>
            </a:r>
          </a:p>
          <a:p>
            <a:r>
              <a:rPr lang="en-US" dirty="0" smtClean="0"/>
              <a:t>Impact on downstream: refractories</a:t>
            </a:r>
            <a:r>
              <a:rPr lang="en-US" smtClean="0"/>
              <a:t>, boards </a:t>
            </a:r>
            <a:endParaRPr lang="en-US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24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925121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3200" b="1" dirty="0">
                <a:latin typeface="+mn-lt"/>
              </a:rPr>
              <a:t/>
            </a:r>
            <a:br>
              <a:rPr lang="en-US" sz="3200" b="1" dirty="0">
                <a:latin typeface="+mn-lt"/>
              </a:rPr>
            </a:br>
            <a:r>
              <a:rPr lang="en-US" sz="3200" b="1" dirty="0">
                <a:latin typeface="+mn-lt"/>
              </a:rPr>
              <a:t/>
            </a:r>
            <a:br>
              <a:rPr lang="en-US" sz="3200" b="1" dirty="0">
                <a:latin typeface="+mn-lt"/>
              </a:rPr>
            </a:br>
            <a:r>
              <a:rPr lang="en-US" sz="3200" b="1" dirty="0">
                <a:latin typeface="+mn-lt"/>
              </a:rPr>
              <a:t>Industries affected: Energy…</a:t>
            </a:r>
            <a:br>
              <a:rPr lang="en-US" sz="3200" b="1" dirty="0">
                <a:latin typeface="+mn-lt"/>
              </a:rPr>
            </a:b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4836195"/>
          </a:xfrm>
        </p:spPr>
        <p:txBody>
          <a:bodyPr>
            <a:normAutofit fontScale="92500"/>
          </a:bodyPr>
          <a:lstStyle/>
          <a:p>
            <a:endParaRPr lang="en-US" sz="2600" dirty="0">
              <a:highlight>
                <a:srgbClr val="FFFF00"/>
              </a:highlight>
            </a:endParaRPr>
          </a:p>
          <a:p>
            <a:r>
              <a:rPr lang="en-US" sz="2600" dirty="0"/>
              <a:t>Coal: small mines shut, price up, </a:t>
            </a:r>
            <a:r>
              <a:rPr lang="en-US" sz="2600" i="1" dirty="0"/>
              <a:t>but</a:t>
            </a:r>
            <a:r>
              <a:rPr lang="en-US" sz="2600" dirty="0"/>
              <a:t> China ramps up coal exports, financing construction of coal power plants in foreign nations</a:t>
            </a:r>
          </a:p>
          <a:p>
            <a:pPr>
              <a:lnSpc>
                <a:spcPct val="100000"/>
              </a:lnSpc>
            </a:pPr>
            <a:r>
              <a:rPr lang="en-US" sz="2600" dirty="0"/>
              <a:t>Gas: China's gas use may rise 10% in 2017, </a:t>
            </a:r>
            <a:r>
              <a:rPr lang="en-US" sz="2100" i="1" dirty="0"/>
              <a:t>Aug 20 ’17</a:t>
            </a:r>
            <a:r>
              <a:rPr lang="en-US" sz="2600" dirty="0"/>
              <a:t>; China gas distributors rise as price cut in a bid to increase demand for cleaner fuels, expected to boost demand, </a:t>
            </a:r>
            <a:r>
              <a:rPr lang="en-US" sz="2000" i="1" dirty="0"/>
              <a:t>Aug 31 ‘17</a:t>
            </a:r>
          </a:p>
          <a:p>
            <a:r>
              <a:rPr lang="en-US" sz="2600" dirty="0"/>
              <a:t>Nuclear: China currently has 27 nuclear power plants under construction, ~1/3 of the world's unfinished nuclear units</a:t>
            </a:r>
          </a:p>
          <a:p>
            <a:r>
              <a:rPr lang="en-US" sz="2600" dirty="0"/>
              <a:t>Calcined pet coke prices up sharply in Shandong on environmental inspections, </a:t>
            </a:r>
            <a:r>
              <a:rPr lang="en-US" sz="2000" i="1" dirty="0"/>
              <a:t>Asian Metal, Sept 1 ‘17</a:t>
            </a:r>
          </a:p>
          <a:p>
            <a:endParaRPr lang="en-US" sz="2000" i="1" dirty="0"/>
          </a:p>
          <a:p>
            <a:endParaRPr lang="en-US" dirty="0"/>
          </a:p>
          <a:p>
            <a:endParaRPr lang="en-US" dirty="0"/>
          </a:p>
          <a:p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24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679715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817CE41-85EE-4709-A04E-F565BF5C3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…</a:t>
            </a:r>
            <a:r>
              <a:rPr lang="en-US" sz="3200" b="1" dirty="0">
                <a:latin typeface="+mn-lt"/>
              </a:rPr>
              <a:t>Industries affected: Minerals and metals…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6571CB0-4632-4446-A726-2D05E14A17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84784"/>
            <a:ext cx="7886700" cy="4692179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/>
              <a:t>Antimony trioxide </a:t>
            </a:r>
            <a:r>
              <a:rPr lang="en-US" dirty="0"/>
              <a:t>market reaches new highs, </a:t>
            </a:r>
            <a:r>
              <a:rPr lang="en-US" sz="2200" i="1" dirty="0"/>
              <a:t>IM, Aug 30 ‘17</a:t>
            </a:r>
          </a:p>
          <a:p>
            <a:r>
              <a:rPr lang="en-US" dirty="0"/>
              <a:t>Dwindling supply lifts Chinese </a:t>
            </a:r>
            <a:r>
              <a:rPr lang="en-US" b="1" dirty="0"/>
              <a:t>calcined bauxite</a:t>
            </a:r>
            <a:r>
              <a:rPr lang="en-US" dirty="0"/>
              <a:t> prices, </a:t>
            </a:r>
            <a:r>
              <a:rPr lang="en-US" sz="2200" i="1" dirty="0"/>
              <a:t>IM, Aug 25 ‘17</a:t>
            </a:r>
          </a:p>
          <a:p>
            <a:r>
              <a:rPr lang="en-US" dirty="0"/>
              <a:t>Chinese </a:t>
            </a:r>
            <a:r>
              <a:rPr lang="en-US" b="1" dirty="0"/>
              <a:t>brown fused alumina</a:t>
            </a:r>
            <a:r>
              <a:rPr lang="en-US" dirty="0"/>
              <a:t> prices hit new high, </a:t>
            </a:r>
            <a:r>
              <a:rPr lang="en-US" sz="2200" i="1" dirty="0"/>
              <a:t>IM, Aug 25 ‘17</a:t>
            </a:r>
          </a:p>
          <a:p>
            <a:r>
              <a:rPr lang="en-US" dirty="0"/>
              <a:t>Chinese </a:t>
            </a:r>
            <a:r>
              <a:rPr lang="en-US" b="1" dirty="0"/>
              <a:t>bauxite</a:t>
            </a:r>
            <a:r>
              <a:rPr lang="en-US" dirty="0"/>
              <a:t> prices increase on raw material shortage, </a:t>
            </a:r>
            <a:r>
              <a:rPr lang="en-US" sz="2200" i="1" dirty="0"/>
              <a:t>IM, July 23 ’17</a:t>
            </a:r>
          </a:p>
          <a:p>
            <a:r>
              <a:rPr lang="en-US" b="1" dirty="0"/>
              <a:t>Flake graphite </a:t>
            </a:r>
            <a:r>
              <a:rPr lang="en-US" dirty="0"/>
              <a:t>prices rise on new round of plant inspections, </a:t>
            </a:r>
            <a:r>
              <a:rPr lang="en-US" sz="2200" i="1" dirty="0"/>
              <a:t>Roskill, Aug 30 ’17</a:t>
            </a:r>
          </a:p>
          <a:p>
            <a:r>
              <a:rPr lang="en-US" dirty="0"/>
              <a:t>China Kings reports surging profits as </a:t>
            </a:r>
            <a:r>
              <a:rPr lang="en-US" b="1" dirty="0"/>
              <a:t>fluorspar</a:t>
            </a:r>
            <a:r>
              <a:rPr lang="en-US" dirty="0"/>
              <a:t> prices rally on environmental policy pressure </a:t>
            </a:r>
            <a:r>
              <a:rPr lang="en-US" sz="2200" i="1" dirty="0"/>
              <a:t>29 Aug ’17 </a:t>
            </a:r>
          </a:p>
          <a:p>
            <a:r>
              <a:rPr lang="en-US" dirty="0"/>
              <a:t>Yunnan province starting Sept 11 safety inspections on </a:t>
            </a:r>
            <a:r>
              <a:rPr lang="en-US" b="1" dirty="0"/>
              <a:t>iron, steel and </a:t>
            </a:r>
            <a:r>
              <a:rPr lang="en-US" b="1" dirty="0" err="1"/>
              <a:t>aluminium</a:t>
            </a:r>
            <a:r>
              <a:rPr lang="en-US" b="1" dirty="0"/>
              <a:t> </a:t>
            </a:r>
            <a:r>
              <a:rPr lang="en-US" dirty="0"/>
              <a:t>plants as part of a crackdown on outdated capacity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9B898314-02C9-4D14-AAA0-CCAB70951A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0E7BB930-8EBB-424C-B3FB-BAD596D53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24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9085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b="1" dirty="0">
                <a:latin typeface="+mn-lt"/>
              </a:rPr>
              <a:t>… Industries affected: </a:t>
            </a:r>
            <a:r>
              <a:rPr lang="en-GB" sz="3200" b="1" dirty="0">
                <a:latin typeface="+mn-lt"/>
              </a:rPr>
              <a:t>Magnesia…</a:t>
            </a:r>
            <a:r>
              <a:rPr lang="en-GB" sz="3200" b="1" dirty="0"/>
              <a:t/>
            </a:r>
            <a:br>
              <a:rPr lang="en-GB" sz="3200" b="1" dirty="0"/>
            </a:br>
            <a:endParaRPr lang="el-GR" sz="3200" dirty="0">
              <a:latin typeface="+mn-lt"/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628650" y="1052736"/>
            <a:ext cx="7886700" cy="5124227"/>
          </a:xfrm>
        </p:spPr>
        <p:txBody>
          <a:bodyPr>
            <a:normAutofit fontScale="47500" lnSpcReduction="20000"/>
          </a:bodyPr>
          <a:lstStyle/>
          <a:p>
            <a:endParaRPr lang="en-US" dirty="0"/>
          </a:p>
          <a:p>
            <a:r>
              <a:rPr lang="en-US" sz="4600" dirty="0"/>
              <a:t>Chinese Q1 magnesia exports hit record high as values plunge,</a:t>
            </a:r>
            <a:r>
              <a:rPr lang="en-US" dirty="0"/>
              <a:t> </a:t>
            </a:r>
            <a:r>
              <a:rPr lang="en-US" sz="4200" i="1" dirty="0"/>
              <a:t>IM, May 5 ‘17</a:t>
            </a:r>
          </a:p>
          <a:p>
            <a:r>
              <a:rPr lang="en-US" sz="4600" dirty="0"/>
              <a:t>China’s </a:t>
            </a:r>
            <a:r>
              <a:rPr lang="en-US" sz="4600" dirty="0" err="1"/>
              <a:t>efm</a:t>
            </a:r>
            <a:r>
              <a:rPr lang="en-US" sz="4600" dirty="0"/>
              <a:t> output down 84.7% MOM in May 2017</a:t>
            </a:r>
            <a:r>
              <a:rPr lang="en-US" sz="3600" dirty="0"/>
              <a:t>, </a:t>
            </a:r>
            <a:r>
              <a:rPr lang="en-US" sz="4200" i="1" dirty="0"/>
              <a:t>AM, June 20 ‘17</a:t>
            </a:r>
          </a:p>
          <a:p>
            <a:r>
              <a:rPr lang="de-DE" sz="4600" dirty="0"/>
              <a:t>Chinese </a:t>
            </a:r>
            <a:r>
              <a:rPr lang="de-DE" sz="4600" dirty="0" err="1"/>
              <a:t>efm</a:t>
            </a:r>
            <a:r>
              <a:rPr lang="de-DE" sz="4600" dirty="0"/>
              <a:t> </a:t>
            </a:r>
            <a:r>
              <a:rPr lang="de-DE" sz="4600" dirty="0" err="1"/>
              <a:t>exports</a:t>
            </a:r>
            <a:r>
              <a:rPr lang="de-DE" sz="4600" dirty="0"/>
              <a:t> </a:t>
            </a:r>
            <a:r>
              <a:rPr lang="de-DE" sz="4600" dirty="0" err="1"/>
              <a:t>drop</a:t>
            </a:r>
            <a:r>
              <a:rPr lang="de-DE" sz="4600" dirty="0"/>
              <a:t> in June,</a:t>
            </a:r>
            <a:r>
              <a:rPr lang="de-DE" sz="4200" i="1" dirty="0"/>
              <a:t> IM, Aug 8 ‘17</a:t>
            </a:r>
          </a:p>
          <a:p>
            <a:r>
              <a:rPr lang="en-US" sz="4600" dirty="0" err="1"/>
              <a:t>efm</a:t>
            </a:r>
            <a:r>
              <a:rPr lang="en-US" sz="4600" dirty="0"/>
              <a:t> shipments mark 1st turning point after months of record-high increases, </a:t>
            </a:r>
            <a:r>
              <a:rPr lang="en-US" sz="4600" dirty="0" err="1"/>
              <a:t>dbm</a:t>
            </a:r>
            <a:r>
              <a:rPr lang="en-US" sz="4600" dirty="0"/>
              <a:t> exports starting also to edge downward, </a:t>
            </a:r>
            <a:r>
              <a:rPr lang="en-US" sz="4600" dirty="0" err="1"/>
              <a:t>ccm</a:t>
            </a:r>
            <a:r>
              <a:rPr lang="en-US" sz="4600" dirty="0"/>
              <a:t> continues to grow</a:t>
            </a:r>
            <a:r>
              <a:rPr lang="en-US" sz="4000" dirty="0"/>
              <a:t>, </a:t>
            </a:r>
            <a:r>
              <a:rPr lang="en-US" sz="4200" i="1" dirty="0"/>
              <a:t>IM, Aug 8 ‘17</a:t>
            </a:r>
          </a:p>
          <a:p>
            <a:r>
              <a:rPr lang="en-US" sz="4600" dirty="0"/>
              <a:t>Magnesia prices rise as environmental focus back on Liaoning</a:t>
            </a:r>
            <a:r>
              <a:rPr lang="en-US" sz="4400" dirty="0"/>
              <a:t>, </a:t>
            </a:r>
            <a:r>
              <a:rPr lang="en-US" sz="4200" i="1" dirty="0"/>
              <a:t>IM, Aug 15 ‘17</a:t>
            </a:r>
          </a:p>
          <a:p>
            <a:r>
              <a:rPr lang="en-US" sz="4600" dirty="0"/>
              <a:t>Chinese </a:t>
            </a:r>
            <a:r>
              <a:rPr lang="en-US" sz="4600" dirty="0" err="1"/>
              <a:t>efm</a:t>
            </a:r>
            <a:r>
              <a:rPr lang="en-US" sz="4600" dirty="0"/>
              <a:t> output down 5% MOM in July, </a:t>
            </a:r>
            <a:r>
              <a:rPr lang="en-US" sz="4200" i="1" dirty="0"/>
              <a:t>AM, Aug 22 ’17</a:t>
            </a:r>
          </a:p>
          <a:p>
            <a:r>
              <a:rPr lang="en-US" sz="4600" dirty="0"/>
              <a:t>China’s </a:t>
            </a:r>
            <a:r>
              <a:rPr lang="en-US" sz="4600" dirty="0" err="1"/>
              <a:t>dbm</a:t>
            </a:r>
            <a:r>
              <a:rPr lang="en-US" sz="4600" dirty="0"/>
              <a:t> output up 3.3% MOM in July,</a:t>
            </a:r>
            <a:r>
              <a:rPr lang="en-US" dirty="0"/>
              <a:t> </a:t>
            </a:r>
            <a:r>
              <a:rPr lang="en-US" sz="4200" i="1" dirty="0"/>
              <a:t>AM, Aug 22 ’17</a:t>
            </a:r>
          </a:p>
          <a:p>
            <a:r>
              <a:rPr lang="en-US" sz="4600" dirty="0"/>
              <a:t>China’s </a:t>
            </a:r>
            <a:r>
              <a:rPr lang="en-US" sz="4600" dirty="0" err="1"/>
              <a:t>ccm</a:t>
            </a:r>
            <a:r>
              <a:rPr lang="en-US" sz="4600" dirty="0"/>
              <a:t> exports up 8.9% MOM in June, </a:t>
            </a:r>
            <a:r>
              <a:rPr lang="en-US" sz="4200" i="1" dirty="0"/>
              <a:t>AM, Aug 23 ’17</a:t>
            </a:r>
          </a:p>
          <a:p>
            <a:r>
              <a:rPr lang="en-US" sz="4600" dirty="0"/>
              <a:t>European fused magnesia prices grow over 50%,</a:t>
            </a:r>
            <a:r>
              <a:rPr lang="en-US" dirty="0"/>
              <a:t> </a:t>
            </a:r>
            <a:r>
              <a:rPr lang="en-US" sz="4200" i="1" dirty="0"/>
              <a:t>IM, Aug 30 ’17</a:t>
            </a:r>
          </a:p>
          <a:p>
            <a:pPr marL="0" indent="0">
              <a:buNone/>
            </a:pPr>
            <a:endParaRPr lang="en-US" sz="2200" dirty="0"/>
          </a:p>
          <a:p>
            <a:pPr marL="0" indent="0">
              <a:buNone/>
            </a:pPr>
            <a:endParaRPr lang="en-US" sz="4200" i="1" dirty="0"/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24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93588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EB52DE6-99A9-423A-9CE2-612FA4D9D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+mn-lt"/>
              </a:rPr>
              <a:t>… Industries affected: Magnesia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6CF0F6E1-5E84-430C-A67D-05F4F0AA8B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>
                <a:solidFill>
                  <a:prstClr val="black">
                    <a:tint val="75000"/>
                  </a:prstClr>
                </a:solidFill>
              </a:rPr>
              <a:t>V. Nicoletopoulos, Magnesite Producers Assembly, Sept 7 '17, Brussels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7534A4B-B478-4041-9185-CD78EBD31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FBD6C-FA4A-416A-B0B8-321385057D1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xmlns="" id="{6A52D05B-2C5C-44BB-BA15-02EE081DC3A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2965" y="1412777"/>
            <a:ext cx="8689515" cy="4833422"/>
          </a:xfrm>
          <a:prstGeom prst="rect">
            <a:avLst/>
          </a:prstGeom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3241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4480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</TotalTime>
  <Words>1080</Words>
  <Application>Microsoft Office PowerPoint</Application>
  <PresentationFormat>On-screen Show (4:3)</PresentationFormat>
  <Paragraphs>115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Euromines Magnesite Producers Assembly  Brussels, Sept 7 ’17 </vt:lpstr>
      <vt:lpstr>Background: China’s economy today, FT 9 ‘17</vt:lpstr>
      <vt:lpstr>6 targets of modern Chinese mineral policy </vt:lpstr>
      <vt:lpstr>Means employed in 2017</vt:lpstr>
      <vt:lpstr>Market results</vt:lpstr>
      <vt:lpstr>  Industries affected: Energy…  </vt:lpstr>
      <vt:lpstr> …Industries affected: Minerals and metals… </vt:lpstr>
      <vt:lpstr>… Industries affected: Magnesia… </vt:lpstr>
      <vt:lpstr>… Industries affected: Magnesia</vt:lpstr>
      <vt:lpstr>…Other results</vt:lpstr>
      <vt:lpstr>Conclusion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Magnesite Producers Assembly  Oct 4 ‘16, Metals Conference Centre, Rue du Duc 100, 1150 Brussels</dc:title>
  <dc:creator>Maria</dc:creator>
  <cp:lastModifiedBy>Windows User</cp:lastModifiedBy>
  <cp:revision>85</cp:revision>
  <dcterms:created xsi:type="dcterms:W3CDTF">2016-09-30T14:52:44Z</dcterms:created>
  <dcterms:modified xsi:type="dcterms:W3CDTF">2017-09-07T09:15:13Z</dcterms:modified>
</cp:coreProperties>
</file>